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63" r:id="rId6"/>
    <p:sldId id="259" r:id="rId7"/>
    <p:sldId id="260" r:id="rId8"/>
    <p:sldId id="275" r:id="rId9"/>
    <p:sldId id="261" r:id="rId10"/>
    <p:sldId id="276" r:id="rId11"/>
    <p:sldId id="264" r:id="rId12"/>
    <p:sldId id="270" r:id="rId13"/>
    <p:sldId id="269" r:id="rId14"/>
    <p:sldId id="268" r:id="rId15"/>
    <p:sldId id="272" r:id="rId16"/>
    <p:sldId id="273" r:id="rId17"/>
    <p:sldId id="274"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D5D2-A199-4EF9-B9E6-8D51FE797A7B}"/>
              </a:ext>
            </a:extLst>
          </p:cNvPr>
          <p:cNvSpPr>
            <a:spLocks noGrp="1"/>
          </p:cNvSpPr>
          <p:nvPr>
            <p:ph type="ctrTitle"/>
          </p:nvPr>
        </p:nvSpPr>
        <p:spPr/>
        <p:txBody>
          <a:bodyPr/>
          <a:lstStyle/>
          <a:p>
            <a:r>
              <a:rPr lang="en-US" sz="4800" dirty="0"/>
              <a:t>Concurrence on</a:t>
            </a:r>
            <a:br>
              <a:rPr lang="en-US" sz="4800" dirty="0"/>
            </a:br>
            <a:r>
              <a:rPr lang="en-US" sz="4800" dirty="0"/>
              <a:t>Forestry Positions Adopted by Washington LWV</a:t>
            </a:r>
          </a:p>
        </p:txBody>
      </p:sp>
      <p:sp>
        <p:nvSpPr>
          <p:cNvPr id="3" name="Subtitle 2">
            <a:extLst>
              <a:ext uri="{FF2B5EF4-FFF2-40B4-BE49-F238E27FC236}">
                <a16:creationId xmlns:a16="http://schemas.microsoft.com/office/drawing/2014/main" id="{F1A41870-14B1-4BD9-8708-925BE71BAE1A}"/>
              </a:ext>
            </a:extLst>
          </p:cNvPr>
          <p:cNvSpPr>
            <a:spLocks noGrp="1"/>
          </p:cNvSpPr>
          <p:nvPr>
            <p:ph type="subTitle" idx="1"/>
          </p:nvPr>
        </p:nvSpPr>
        <p:spPr/>
        <p:txBody>
          <a:bodyPr/>
          <a:lstStyle/>
          <a:p>
            <a:r>
              <a:rPr lang="en-US" dirty="0"/>
              <a:t>2021 Convention May 11, 20021</a:t>
            </a:r>
          </a:p>
        </p:txBody>
      </p:sp>
      <p:pic>
        <p:nvPicPr>
          <p:cNvPr id="1026" name="Picture 2" descr="Style Guide | Clker | Pine tree silhouette, Tree silhouette tattoo, Tree art">
            <a:extLst>
              <a:ext uri="{FF2B5EF4-FFF2-40B4-BE49-F238E27FC236}">
                <a16:creationId xmlns:a16="http://schemas.microsoft.com/office/drawing/2014/main" id="{AF3DB705-7F01-4304-AB7B-4A1C65067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756604"/>
            <a:ext cx="312420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46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86B4C8-5D66-4177-858E-238BA64799FD}"/>
              </a:ext>
            </a:extLst>
          </p:cNvPr>
          <p:cNvPicPr>
            <a:picLocks noChangeAspect="1"/>
          </p:cNvPicPr>
          <p:nvPr/>
        </p:nvPicPr>
        <p:blipFill>
          <a:blip r:embed="rId2"/>
          <a:stretch>
            <a:fillRect/>
          </a:stretch>
        </p:blipFill>
        <p:spPr>
          <a:xfrm>
            <a:off x="2219964" y="71651"/>
            <a:ext cx="4928182" cy="6786349"/>
          </a:xfrm>
          <a:prstGeom prst="rect">
            <a:avLst/>
          </a:prstGeom>
        </p:spPr>
      </p:pic>
    </p:spTree>
    <p:extLst>
      <p:ext uri="{BB962C8B-B14F-4D97-AF65-F5344CB8AC3E}">
        <p14:creationId xmlns:p14="http://schemas.microsoft.com/office/powerpoint/2010/main" val="3535466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5CCF-AB69-4E7C-BF51-A1E5C95E693C}"/>
              </a:ext>
            </a:extLst>
          </p:cNvPr>
          <p:cNvSpPr>
            <a:spLocks noGrp="1"/>
          </p:cNvSpPr>
          <p:nvPr>
            <p:ph type="title"/>
          </p:nvPr>
        </p:nvSpPr>
        <p:spPr>
          <a:xfrm>
            <a:off x="677334" y="457200"/>
            <a:ext cx="9279466" cy="965200"/>
          </a:xfrm>
        </p:spPr>
        <p:txBody>
          <a:bodyPr>
            <a:normAutofit/>
          </a:bodyPr>
          <a:lstStyle/>
          <a:p>
            <a:r>
              <a:rPr lang="en-US" sz="2800" dirty="0"/>
              <a:t>Best Practices from Studies and Oregon LWV Research</a:t>
            </a:r>
          </a:p>
        </p:txBody>
      </p:sp>
      <p:sp>
        <p:nvSpPr>
          <p:cNvPr id="3" name="Content Placeholder 2">
            <a:extLst>
              <a:ext uri="{FF2B5EF4-FFF2-40B4-BE49-F238E27FC236}">
                <a16:creationId xmlns:a16="http://schemas.microsoft.com/office/drawing/2014/main" id="{1480B97E-1B30-4F0A-BFBC-2B5E0F160EF5}"/>
              </a:ext>
            </a:extLst>
          </p:cNvPr>
          <p:cNvSpPr>
            <a:spLocks noGrp="1"/>
          </p:cNvSpPr>
          <p:nvPr>
            <p:ph idx="1"/>
          </p:nvPr>
        </p:nvSpPr>
        <p:spPr>
          <a:xfrm>
            <a:off x="677334" y="1161143"/>
            <a:ext cx="8960152" cy="6110515"/>
          </a:xfrm>
        </p:spPr>
        <p:txBody>
          <a:bodyPr>
            <a:normAutofit fontScale="62500" lnSpcReduction="20000"/>
          </a:bodyPr>
          <a:lstStyle/>
          <a:p>
            <a:pPr marL="0" indent="0">
              <a:lnSpc>
                <a:spcPct val="120000"/>
              </a:lnSpc>
              <a:buNone/>
            </a:pPr>
            <a:r>
              <a:rPr lang="en-US" sz="2900" dirty="0"/>
              <a:t>Lewis McCord military base near Tacoma owns some of the best sustainable forest in the state, along with Shepherd Tree Farm and Yakima Indian Nation. </a:t>
            </a:r>
          </a:p>
          <a:p>
            <a:pPr>
              <a:lnSpc>
                <a:spcPct val="120000"/>
              </a:lnSpc>
            </a:pPr>
            <a:r>
              <a:rPr lang="en-US" sz="2900" dirty="0"/>
              <a:t>Lewis McCord does some logging but they also follow all the best practices including removal of weaker trees and leaving healthy older ones. (Standing board footage has doubled and is more profitable in the process)</a:t>
            </a:r>
            <a:r>
              <a:rPr lang="en-US" altLang="en-US" sz="2900" dirty="0"/>
              <a:t> </a:t>
            </a:r>
          </a:p>
          <a:p>
            <a:pPr>
              <a:lnSpc>
                <a:spcPct val="120000"/>
              </a:lnSpc>
            </a:pPr>
            <a:r>
              <a:rPr lang="en-US" sz="2900" dirty="0"/>
              <a:t>Consider whole watersheds and in analysis (Watershed Administrative Units)</a:t>
            </a:r>
          </a:p>
          <a:p>
            <a:pPr>
              <a:lnSpc>
                <a:spcPct val="120000"/>
              </a:lnSpc>
            </a:pPr>
            <a:r>
              <a:rPr lang="en-US" sz="2900" dirty="0"/>
              <a:t>Maintain large diameter trees</a:t>
            </a:r>
          </a:p>
          <a:p>
            <a:pPr>
              <a:lnSpc>
                <a:spcPct val="120000"/>
              </a:lnSpc>
            </a:pPr>
            <a:r>
              <a:rPr lang="en-US" altLang="en-US" sz="2900" dirty="0"/>
              <a:t>Use selective harvesting or patch harvesting leaving seed trees rather than clear-cutting with feller-bunchers</a:t>
            </a:r>
          </a:p>
          <a:p>
            <a:pPr>
              <a:lnSpc>
                <a:spcPct val="120000"/>
              </a:lnSpc>
            </a:pPr>
            <a:r>
              <a:rPr lang="en-US" altLang="en-US" sz="2900" dirty="0"/>
              <a:t>Minimize heavy equipment and logging roads</a:t>
            </a:r>
          </a:p>
          <a:p>
            <a:pPr>
              <a:lnSpc>
                <a:spcPct val="120000"/>
              </a:lnSpc>
            </a:pPr>
            <a:r>
              <a:rPr lang="en-US" altLang="en-US" sz="2900" dirty="0"/>
              <a:t>Maintain long-term ecosystem productivity and function</a:t>
            </a:r>
          </a:p>
          <a:p>
            <a:pPr>
              <a:lnSpc>
                <a:spcPct val="120000"/>
              </a:lnSpc>
            </a:pPr>
            <a:r>
              <a:rPr lang="en-US" altLang="en-US" sz="2900" dirty="0"/>
              <a:t>Consider all values of the forest during all levels of the decision-making process. Although the Yakama Nation depends on the forest for most of its annual income, management decisions will not be based on monetary values alone</a:t>
            </a:r>
          </a:p>
          <a:p>
            <a:pPr>
              <a:lnSpc>
                <a:spcPct val="120000"/>
              </a:lnSpc>
            </a:pPr>
            <a:r>
              <a:rPr lang="en-US" altLang="en-US" sz="2900" dirty="0"/>
              <a:t>Maintain a natural appearance in the forest</a:t>
            </a:r>
          </a:p>
          <a:p>
            <a:endParaRPr lang="en-US" altLang="en-US" dirty="0"/>
          </a:p>
          <a:p>
            <a:endParaRPr lang="en-US" dirty="0"/>
          </a:p>
        </p:txBody>
      </p:sp>
      <p:pic>
        <p:nvPicPr>
          <p:cNvPr id="1026" name="Picture 81101">
            <a:extLst>
              <a:ext uri="{FF2B5EF4-FFF2-40B4-BE49-F238E27FC236}">
                <a16:creationId xmlns:a16="http://schemas.microsoft.com/office/drawing/2014/main" id="{625B688B-7771-4C3E-869B-AB74879AF5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381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81102">
            <a:extLst>
              <a:ext uri="{FF2B5EF4-FFF2-40B4-BE49-F238E27FC236}">
                <a16:creationId xmlns:a16="http://schemas.microsoft.com/office/drawing/2014/main" id="{D56E0857-6373-4C5F-B8EE-48F1A4068E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5300"/>
            <a:ext cx="38100" cy="38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F7472E0-9848-4942-94D9-141011554515}"/>
              </a:ext>
            </a:extLst>
          </p:cNvPr>
          <p:cNvSpPr>
            <a:spLocks noChangeArrowheads="1"/>
          </p:cNvSpPr>
          <p:nvPr/>
        </p:nvSpPr>
        <p:spPr bwMode="auto">
          <a:xfrm>
            <a:off x="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2940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1D7-B5AD-4BD0-AE0B-495E354378DB}"/>
              </a:ext>
            </a:extLst>
          </p:cNvPr>
          <p:cNvSpPr>
            <a:spLocks noGrp="1"/>
          </p:cNvSpPr>
          <p:nvPr>
            <p:ph type="title"/>
          </p:nvPr>
        </p:nvSpPr>
        <p:spPr/>
        <p:txBody>
          <a:bodyPr/>
          <a:lstStyle/>
          <a:p>
            <a:r>
              <a:rPr lang="en-US" dirty="0"/>
              <a:t>Position Statements</a:t>
            </a:r>
          </a:p>
        </p:txBody>
      </p:sp>
      <p:sp>
        <p:nvSpPr>
          <p:cNvPr id="5" name="Content Placeholder 4">
            <a:extLst>
              <a:ext uri="{FF2B5EF4-FFF2-40B4-BE49-F238E27FC236}">
                <a16:creationId xmlns:a16="http://schemas.microsoft.com/office/drawing/2014/main" id="{BC00D08B-26E4-4613-8E44-96DCFF2FCB60}"/>
              </a:ext>
            </a:extLst>
          </p:cNvPr>
          <p:cNvSpPr>
            <a:spLocks noGrp="1"/>
          </p:cNvSpPr>
          <p:nvPr>
            <p:ph idx="1"/>
          </p:nvPr>
        </p:nvSpPr>
        <p:spPr>
          <a:xfrm>
            <a:off x="677333" y="1335315"/>
            <a:ext cx="8713409" cy="4706048"/>
          </a:xfrm>
        </p:spPr>
        <p:txBody>
          <a:bodyPr>
            <a:noAutofit/>
          </a:body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Based on </a:t>
            </a: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Washington’s </a:t>
            </a:r>
            <a:r>
              <a:rPr lang="en-US" sz="2000" b="1" u="sng" dirty="0" err="1">
                <a:effectLst/>
                <a:latin typeface="Calibri" panose="020F0502020204030204" pitchFamily="34" charset="0"/>
                <a:ea typeface="Calibri" panose="020F0502020204030204" pitchFamily="34" charset="0"/>
                <a:cs typeface="Times New Roman" panose="02020603050405020304" pitchFamily="18" charset="0"/>
              </a:rPr>
              <a:t>Dymanic</a:t>
            </a: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 Forests studies</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(1999, 2001)</a:t>
            </a:r>
          </a:p>
          <a:p>
            <a:pPr marL="0" marR="0" indent="0">
              <a:lnSpc>
                <a:spcPct val="107000"/>
              </a:lnSpc>
              <a:spcBef>
                <a:spcPts val="0"/>
              </a:spcBef>
              <a:spcAft>
                <a:spcPts val="800"/>
              </a:spcAft>
              <a:buNone/>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The League of Women Voters of OREGON finds:</a:t>
            </a: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FO-1: </a:t>
            </a:r>
            <a:r>
              <a:rPr lang="en-US" sz="2000" dirty="0">
                <a:effectLst/>
                <a:latin typeface="Calibri" panose="020F0502020204030204" pitchFamily="34" charset="0"/>
                <a:ea typeface="Calibri" panose="020F0502020204030204" pitchFamily="34" charset="0"/>
                <a:cs typeface="Times New Roman" panose="02020603050405020304" pitchFamily="18" charset="0"/>
              </a:rPr>
              <a:t>That all benefits of the forests—ecological, human and economic—are inextricably interconnected. Healthy forests are essential to habitat for a diversity of plant and animal life, to the hydrologic cycle, and to carbon storage to mitigate global warming. In addition, healthy forests are essential to a forest products industry with the jobs and goods they provide, and to the economic and aesthetic values of their recreational opportunities. Therefore, The League of Women Voters of Oregon supports: </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FO-2: </a:t>
            </a:r>
            <a:r>
              <a:rPr lang="en-US" sz="2000" dirty="0">
                <a:effectLst/>
                <a:latin typeface="Calibri" panose="020F0502020204030204" pitchFamily="34" charset="0"/>
                <a:ea typeface="Calibri" panose="020F0502020204030204" pitchFamily="34" charset="0"/>
                <a:cs typeface="Times New Roman" panose="02020603050405020304" pitchFamily="18" charset="0"/>
              </a:rPr>
              <a:t>Laws and policies to insure that forest management (for timber extraction, recreation or any other activity) is carried out in a manner that will sustain healthy forests, streams and habitats. The League of Women Voters of Oregon believes that the following are essential elements of an adequate forest practices policy: </a:t>
            </a:r>
          </a:p>
        </p:txBody>
      </p:sp>
    </p:spTree>
    <p:extLst>
      <p:ext uri="{BB962C8B-B14F-4D97-AF65-F5344CB8AC3E}">
        <p14:creationId xmlns:p14="http://schemas.microsoft.com/office/powerpoint/2010/main" val="259133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1D7-B5AD-4BD0-AE0B-495E354378DB}"/>
              </a:ext>
            </a:extLst>
          </p:cNvPr>
          <p:cNvSpPr>
            <a:spLocks noGrp="1"/>
          </p:cNvSpPr>
          <p:nvPr>
            <p:ph type="title"/>
          </p:nvPr>
        </p:nvSpPr>
        <p:spPr/>
        <p:txBody>
          <a:bodyPr/>
          <a:lstStyle/>
          <a:p>
            <a:r>
              <a:rPr lang="en-US" dirty="0"/>
              <a:t>Position Statements</a:t>
            </a:r>
          </a:p>
        </p:txBody>
      </p:sp>
      <p:sp>
        <p:nvSpPr>
          <p:cNvPr id="6" name="Content Placeholder 5">
            <a:extLst>
              <a:ext uri="{FF2B5EF4-FFF2-40B4-BE49-F238E27FC236}">
                <a16:creationId xmlns:a16="http://schemas.microsoft.com/office/drawing/2014/main" id="{26DD0FB6-FBB5-41F7-B5F0-639308BF4371}"/>
              </a:ext>
            </a:extLst>
          </p:cNvPr>
          <p:cNvSpPr>
            <a:spLocks noGrp="1"/>
          </p:cNvSpPr>
          <p:nvPr>
            <p:ph idx="1"/>
          </p:nvPr>
        </p:nvSpPr>
        <p:spPr>
          <a:xfrm>
            <a:off x="677334" y="2160589"/>
            <a:ext cx="8596668" cy="4443411"/>
          </a:xfrm>
        </p:spPr>
        <p:txBody>
          <a:bodyPr>
            <a:normAutofit fontScale="85000" lnSpcReduction="20000"/>
          </a:bodyPr>
          <a:lstStyle/>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FO-3: </a:t>
            </a:r>
            <a:r>
              <a:rPr lang="en-US" sz="2200" dirty="0">
                <a:effectLst/>
                <a:latin typeface="Calibri" panose="020F0502020204030204" pitchFamily="34" charset="0"/>
                <a:ea typeface="Calibri" panose="020F0502020204030204" pitchFamily="34" charset="0"/>
                <a:cs typeface="Times New Roman" panose="02020603050405020304" pitchFamily="18" charset="0"/>
              </a:rPr>
              <a:t>The public must be informed and involved in the decision-making process in the development of regulations. There must be adequate public notice of forest practices permit applications, hearings, meetings and proposed actions. Public review and comment at each phase of policy and regulation development should be required. Citizens and stakeholders must be represented on the decision-making bodies. </a:t>
            </a:r>
          </a:p>
          <a:p>
            <a:pPr marL="0" marR="0" indent="0">
              <a:lnSpc>
                <a:spcPct val="107000"/>
              </a:lnSpc>
              <a:spcBef>
                <a:spcPts val="0"/>
              </a:spcBef>
              <a:spcAft>
                <a:spcPts val="80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FO-4: </a:t>
            </a:r>
            <a:r>
              <a:rPr lang="en-US" sz="2200" dirty="0">
                <a:effectLst/>
                <a:latin typeface="Calibri" panose="020F0502020204030204" pitchFamily="34" charset="0"/>
                <a:ea typeface="Calibri" panose="020F0502020204030204" pitchFamily="34" charset="0"/>
                <a:cs typeface="Times New Roman" panose="02020603050405020304" pitchFamily="18" charset="0"/>
              </a:rPr>
              <a:t>There must be authority and funding for enforcement of regulations. Existing land use and forest practices regulations must be monitored and enforced, and should be responsive to changing scientific knowledge. There must be coordination of regulations for public and private lands among governmental entities.</a:t>
            </a:r>
          </a:p>
          <a:p>
            <a:pPr marL="0" marR="0" indent="0">
              <a:lnSpc>
                <a:spcPct val="107000"/>
              </a:lnSpc>
              <a:spcBef>
                <a:spcPts val="0"/>
              </a:spcBef>
              <a:spcAft>
                <a:spcPts val="80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FO-5: </a:t>
            </a:r>
            <a:r>
              <a:rPr lang="en-US" sz="2200" dirty="0">
                <a:effectLst/>
                <a:latin typeface="Calibri" panose="020F0502020204030204" pitchFamily="34" charset="0"/>
                <a:ea typeface="Calibri" panose="020F0502020204030204" pitchFamily="34" charset="0"/>
                <a:cs typeface="Times New Roman" panose="02020603050405020304" pitchFamily="18" charset="0"/>
              </a:rPr>
              <a:t>Riparian zones are an integral part of the forest ecosystem and must be regulated adequately to protect the streams and the wildlife dependent upon the streams. </a:t>
            </a:r>
          </a:p>
          <a:p>
            <a:endParaRPr lang="en-US" dirty="0"/>
          </a:p>
        </p:txBody>
      </p:sp>
    </p:spTree>
    <p:extLst>
      <p:ext uri="{BB962C8B-B14F-4D97-AF65-F5344CB8AC3E}">
        <p14:creationId xmlns:p14="http://schemas.microsoft.com/office/powerpoint/2010/main" val="151180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1D7-B5AD-4BD0-AE0B-495E354378DB}"/>
              </a:ext>
            </a:extLst>
          </p:cNvPr>
          <p:cNvSpPr>
            <a:spLocks noGrp="1"/>
          </p:cNvSpPr>
          <p:nvPr>
            <p:ph type="title"/>
          </p:nvPr>
        </p:nvSpPr>
        <p:spPr/>
        <p:txBody>
          <a:bodyPr/>
          <a:lstStyle/>
          <a:p>
            <a:r>
              <a:rPr lang="en-US" dirty="0"/>
              <a:t>Position Statements</a:t>
            </a:r>
          </a:p>
        </p:txBody>
      </p:sp>
      <p:sp>
        <p:nvSpPr>
          <p:cNvPr id="6" name="Content Placeholder 5">
            <a:extLst>
              <a:ext uri="{FF2B5EF4-FFF2-40B4-BE49-F238E27FC236}">
                <a16:creationId xmlns:a16="http://schemas.microsoft.com/office/drawing/2014/main" id="{26DD0FB6-FBB5-41F7-B5F0-639308BF4371}"/>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FO-5:  </a:t>
            </a:r>
            <a:r>
              <a:rPr lang="en-US" sz="2000" dirty="0">
                <a:effectLst/>
                <a:latin typeface="Calibri" panose="020F0502020204030204" pitchFamily="34" charset="0"/>
                <a:ea typeface="Calibri" panose="020F0502020204030204" pitchFamily="34" charset="0"/>
                <a:cs typeface="Times New Roman" panose="02020603050405020304" pitchFamily="18" charset="0"/>
              </a:rPr>
              <a:t>Education should be made available to timber owners on scientifically sound forest practices with the establishment of a small landowners’ agency for this purpose. </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FO-6: </a:t>
            </a:r>
            <a:r>
              <a:rPr lang="en-US" sz="2000" dirty="0">
                <a:effectLst/>
                <a:latin typeface="Calibri" panose="020F0502020204030204" pitchFamily="34" charset="0"/>
                <a:ea typeface="Calibri" panose="020F0502020204030204" pitchFamily="34" charset="0"/>
                <a:cs typeface="Times New Roman" panose="02020603050405020304" pitchFamily="18" charset="0"/>
              </a:rPr>
              <a:t>Environmental values of the lands proposed for trade must be considered before the economic values. Trained appraisers, with public oversight, must be used. The right of appeal must be available to the public. </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FO-7: </a:t>
            </a:r>
            <a:r>
              <a:rPr lang="en-US" sz="2000" dirty="0">
                <a:effectLst/>
                <a:latin typeface="Calibri" panose="020F0502020204030204" pitchFamily="34" charset="0"/>
                <a:ea typeface="Calibri" panose="020F0502020204030204" pitchFamily="34" charset="0"/>
                <a:cs typeface="Times New Roman" panose="02020603050405020304" pitchFamily="18" charset="0"/>
              </a:rPr>
              <a:t>Full accounting of all costs, including cumulative ecological impacts, of timber harvests and other forest uses must be considered in forest activity decisions.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969197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1D7-B5AD-4BD0-AE0B-495E354378DB}"/>
              </a:ext>
            </a:extLst>
          </p:cNvPr>
          <p:cNvSpPr>
            <a:spLocks noGrp="1"/>
          </p:cNvSpPr>
          <p:nvPr>
            <p:ph type="title"/>
          </p:nvPr>
        </p:nvSpPr>
        <p:spPr/>
        <p:txBody>
          <a:bodyPr/>
          <a:lstStyle/>
          <a:p>
            <a:r>
              <a:rPr lang="en-US" dirty="0"/>
              <a:t>Position Statements</a:t>
            </a:r>
          </a:p>
        </p:txBody>
      </p:sp>
      <p:sp>
        <p:nvSpPr>
          <p:cNvPr id="6" name="Content Placeholder 5">
            <a:extLst>
              <a:ext uri="{FF2B5EF4-FFF2-40B4-BE49-F238E27FC236}">
                <a16:creationId xmlns:a16="http://schemas.microsoft.com/office/drawing/2014/main" id="{26DD0FB6-FBB5-41F7-B5F0-639308BF4371}"/>
              </a:ext>
            </a:extLst>
          </p:cNvPr>
          <p:cNvSpPr>
            <a:spLocks noGrp="1"/>
          </p:cNvSpPr>
          <p:nvPr>
            <p:ph idx="1"/>
          </p:nvPr>
        </p:nvSpPr>
        <p:spPr>
          <a:xfrm>
            <a:off x="677334" y="2160589"/>
            <a:ext cx="8596668" cy="4472440"/>
          </a:xfrm>
        </p:spPr>
        <p:txBody>
          <a:bodyPr>
            <a:normAutofit fontScale="92500" lnSpcReduction="20000"/>
          </a:bodyPr>
          <a:lstStyle/>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FO-8: </a:t>
            </a:r>
            <a:r>
              <a:rPr lang="en-US" sz="2200" dirty="0">
                <a:effectLst/>
                <a:latin typeface="Calibri" panose="020F0502020204030204" pitchFamily="34" charset="0"/>
                <a:ea typeface="Calibri" panose="020F0502020204030204" pitchFamily="34" charset="0"/>
                <a:cs typeface="Times New Roman" panose="02020603050405020304" pitchFamily="18" charset="0"/>
              </a:rPr>
              <a:t>Forest management must be responsive to scientific research and knowledge and should include:</a:t>
            </a:r>
          </a:p>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mapping, classification and protection of all streams, </a:t>
            </a:r>
          </a:p>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more and better data—including total watershed analysis, </a:t>
            </a:r>
          </a:p>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evaluation of cumulative effects of various activities in the forest in the consideration of individual forest practice permits, and </a:t>
            </a:r>
          </a:p>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planning for sustainability of forest ecosystems.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FO-9: </a:t>
            </a:r>
            <a:r>
              <a:rPr lang="en-US" sz="2200" dirty="0">
                <a:effectLst/>
                <a:latin typeface="Calibri" panose="020F0502020204030204" pitchFamily="34" charset="0"/>
                <a:ea typeface="Calibri" panose="020F0502020204030204" pitchFamily="34" charset="0"/>
                <a:cs typeface="Times New Roman" panose="02020603050405020304" pitchFamily="18" charset="0"/>
              </a:rPr>
              <a:t>The State should consider ecological protections the most important factor in deciding which activities to allow on state forest lands. </a:t>
            </a:r>
          </a:p>
          <a:p>
            <a:pPr marL="0" marR="0" indent="0">
              <a:lnSpc>
                <a:spcPct val="107000"/>
              </a:lnSpc>
              <a:spcBef>
                <a:spcPts val="0"/>
              </a:spcBef>
              <a:spcAft>
                <a:spcPts val="8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FO-10: </a:t>
            </a:r>
            <a:r>
              <a:rPr lang="en-US" sz="2200" dirty="0">
                <a:effectLst/>
                <a:latin typeface="Calibri" panose="020F0502020204030204" pitchFamily="34" charset="0"/>
                <a:ea typeface="Calibri" panose="020F0502020204030204" pitchFamily="34" charset="0"/>
                <a:cs typeface="Times New Roman" panose="02020603050405020304" pitchFamily="18" charset="0"/>
              </a:rPr>
              <a:t>Motorized activities should be restricted and in separate areas from non-motorized activities</a:t>
            </a:r>
          </a:p>
          <a:p>
            <a:endParaRPr lang="en-US" dirty="0"/>
          </a:p>
        </p:txBody>
      </p:sp>
    </p:spTree>
    <p:extLst>
      <p:ext uri="{BB962C8B-B14F-4D97-AF65-F5344CB8AC3E}">
        <p14:creationId xmlns:p14="http://schemas.microsoft.com/office/powerpoint/2010/main" val="57369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1D7-B5AD-4BD0-AE0B-495E354378DB}"/>
              </a:ext>
            </a:extLst>
          </p:cNvPr>
          <p:cNvSpPr>
            <a:spLocks noGrp="1"/>
          </p:cNvSpPr>
          <p:nvPr>
            <p:ph type="title"/>
          </p:nvPr>
        </p:nvSpPr>
        <p:spPr/>
        <p:txBody>
          <a:bodyPr/>
          <a:lstStyle/>
          <a:p>
            <a:r>
              <a:rPr lang="en-US" dirty="0"/>
              <a:t>Position Statements</a:t>
            </a:r>
          </a:p>
        </p:txBody>
      </p:sp>
      <p:sp>
        <p:nvSpPr>
          <p:cNvPr id="6" name="Content Placeholder 5">
            <a:extLst>
              <a:ext uri="{FF2B5EF4-FFF2-40B4-BE49-F238E27FC236}">
                <a16:creationId xmlns:a16="http://schemas.microsoft.com/office/drawing/2014/main" id="{26DD0FB6-FBB5-41F7-B5F0-639308BF4371}"/>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FO-11: </a:t>
            </a:r>
            <a:r>
              <a:rPr lang="en-US" sz="2200" dirty="0">
                <a:effectLst/>
                <a:latin typeface="Calibri" panose="020F0502020204030204" pitchFamily="34" charset="0"/>
                <a:ea typeface="Calibri" panose="020F0502020204030204" pitchFamily="34" charset="0"/>
                <a:cs typeface="Times New Roman" panose="02020603050405020304" pitchFamily="18" charset="0"/>
              </a:rPr>
              <a:t>Forest roads must be built, maintained and decommissioned to have the least impact on the forest ecosystems. Some areas on state lands should be roadless. </a:t>
            </a:r>
          </a:p>
          <a:p>
            <a:pPr marL="0" marR="0" indent="0">
              <a:lnSpc>
                <a:spcPct val="107000"/>
              </a:lnSpc>
              <a:spcBef>
                <a:spcPts val="0"/>
              </a:spcBef>
              <a:spcAft>
                <a:spcPts val="80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effectLst/>
                <a:latin typeface="Calibri" panose="020F0502020204030204" pitchFamily="34" charset="0"/>
                <a:ea typeface="Calibri" panose="020F0502020204030204" pitchFamily="34" charset="0"/>
                <a:cs typeface="Times New Roman" panose="02020603050405020304" pitchFamily="18" charset="0"/>
              </a:rPr>
              <a:t>FO-12: </a:t>
            </a:r>
            <a:r>
              <a:rPr lang="en-US" sz="2200" dirty="0">
                <a:effectLst/>
                <a:latin typeface="Calibri" panose="020F0502020204030204" pitchFamily="34" charset="0"/>
                <a:ea typeface="Calibri" panose="020F0502020204030204" pitchFamily="34" charset="0"/>
                <a:cs typeface="Times New Roman" panose="02020603050405020304" pitchFamily="18" charset="0"/>
              </a:rPr>
              <a:t>Educate consumers about the human and ecological values of our forests as well as the opportunities and benefits of more efficient use of forest products, recycling and the use of alternatives to wood. </a:t>
            </a:r>
          </a:p>
          <a:p>
            <a:pPr marL="0" marR="0" indent="0">
              <a:lnSpc>
                <a:spcPct val="107000"/>
              </a:lnSpc>
              <a:spcBef>
                <a:spcPts val="0"/>
              </a:spcBef>
              <a:spcAft>
                <a:spcPts val="80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effectLst/>
                <a:latin typeface="Calibri" panose="020F0502020204030204" pitchFamily="34" charset="0"/>
                <a:ea typeface="Calibri" panose="020F0502020204030204" pitchFamily="34" charset="0"/>
                <a:cs typeface="Times New Roman" panose="02020603050405020304" pitchFamily="18" charset="0"/>
              </a:rPr>
              <a:t>FO-13: </a:t>
            </a:r>
            <a:r>
              <a:rPr lang="en-US" sz="2200" dirty="0">
                <a:effectLst/>
                <a:latin typeface="Calibri" panose="020F0502020204030204" pitchFamily="34" charset="0"/>
                <a:ea typeface="Calibri" panose="020F0502020204030204" pitchFamily="34" charset="0"/>
                <a:cs typeface="Times New Roman" panose="02020603050405020304" pitchFamily="18" charset="0"/>
              </a:rPr>
              <a:t>Fund independent scientific research that would include improved forest practices and ecologically sound alternatives to the use of wood.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90817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81D7-B5AD-4BD0-AE0B-495E354378DB}"/>
              </a:ext>
            </a:extLst>
          </p:cNvPr>
          <p:cNvSpPr>
            <a:spLocks noGrp="1"/>
          </p:cNvSpPr>
          <p:nvPr>
            <p:ph type="title"/>
          </p:nvPr>
        </p:nvSpPr>
        <p:spPr/>
        <p:txBody>
          <a:bodyPr/>
          <a:lstStyle/>
          <a:p>
            <a:r>
              <a:rPr lang="en-US" dirty="0"/>
              <a:t>Position Statements</a:t>
            </a:r>
          </a:p>
        </p:txBody>
      </p:sp>
      <p:sp>
        <p:nvSpPr>
          <p:cNvPr id="6" name="Content Placeholder 5">
            <a:extLst>
              <a:ext uri="{FF2B5EF4-FFF2-40B4-BE49-F238E27FC236}">
                <a16:creationId xmlns:a16="http://schemas.microsoft.com/office/drawing/2014/main" id="{26DD0FB6-FBB5-41F7-B5F0-639308BF4371}"/>
              </a:ext>
            </a:extLst>
          </p:cNvPr>
          <p:cNvSpPr>
            <a:spLocks noGrp="1"/>
          </p:cNvSpPr>
          <p:nvPr>
            <p:ph idx="1"/>
          </p:nvPr>
        </p:nvSpPr>
        <p:spPr/>
        <p:txBody>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FO-14: </a:t>
            </a:r>
            <a:r>
              <a:rPr lang="en-US" sz="2000" dirty="0">
                <a:effectLst/>
                <a:latin typeface="Calibri" panose="020F0502020204030204" pitchFamily="34" charset="0"/>
                <a:ea typeface="Calibri" panose="020F0502020204030204" pitchFamily="34" charset="0"/>
                <a:cs typeface="Times New Roman" panose="02020603050405020304" pitchFamily="18" charset="0"/>
              </a:rPr>
              <a:t>Tax benefits and compensation should be considered to encourage small landowners to manage their forests in an ecologically sustainable manner. </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FO-15:  </a:t>
            </a:r>
            <a:r>
              <a:rPr lang="en-US" sz="2000" dirty="0">
                <a:effectLst/>
                <a:latin typeface="Calibri" panose="020F0502020204030204" pitchFamily="34" charset="0"/>
                <a:ea typeface="Calibri" panose="020F0502020204030204" pitchFamily="34" charset="0"/>
                <a:cs typeface="Times New Roman" panose="02020603050405020304" pitchFamily="18" charset="0"/>
              </a:rPr>
              <a:t>Oregon schools must be fully funded with less reliance on timber harvests.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FO-16:</a:t>
            </a:r>
            <a:r>
              <a:rPr lang="en-US" sz="2000" dirty="0">
                <a:effectLst/>
                <a:latin typeface="Calibri" panose="020F0502020204030204" pitchFamily="34" charset="0"/>
                <a:ea typeface="Calibri" panose="020F0502020204030204" pitchFamily="34" charset="0"/>
                <a:cs typeface="Times New Roman" panose="02020603050405020304" pitchFamily="18" charset="0"/>
              </a:rPr>
              <a:t> Trust lands should remain in public ownership.</a:t>
            </a:r>
          </a:p>
          <a:p>
            <a:endParaRPr lang="en-US" dirty="0"/>
          </a:p>
        </p:txBody>
      </p:sp>
      <p:sp>
        <p:nvSpPr>
          <p:cNvPr id="5" name="TextBox 4">
            <a:extLst>
              <a:ext uri="{FF2B5EF4-FFF2-40B4-BE49-F238E27FC236}">
                <a16:creationId xmlns:a16="http://schemas.microsoft.com/office/drawing/2014/main" id="{ECD78E01-6395-4460-BE9B-E02022440050}"/>
              </a:ext>
            </a:extLst>
          </p:cNvPr>
          <p:cNvSpPr txBox="1"/>
          <p:nvPr/>
        </p:nvSpPr>
        <p:spPr>
          <a:xfrm>
            <a:off x="3055257" y="1802919"/>
            <a:ext cx="6110514" cy="375552"/>
          </a:xfrm>
          <a:prstGeom prst="rect">
            <a:avLst/>
          </a:prstGeom>
          <a:noFill/>
        </p:spPr>
        <p:txBody>
          <a:bodyPr wrap="square">
            <a:spAutoFit/>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246997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0F21-DB19-4CCC-A4E1-D42A5EB23A41}"/>
              </a:ext>
            </a:extLst>
          </p:cNvPr>
          <p:cNvSpPr>
            <a:spLocks noGrp="1"/>
          </p:cNvSpPr>
          <p:nvPr>
            <p:ph type="title"/>
          </p:nvPr>
        </p:nvSpPr>
        <p:spPr/>
        <p:txBody>
          <a:bodyPr>
            <a:normAutofit/>
          </a:bodyPr>
          <a:lstStyle/>
          <a:p>
            <a:r>
              <a:rPr lang="en-US" sz="4400" dirty="0"/>
              <a:t>Questions and Discussion</a:t>
            </a:r>
          </a:p>
        </p:txBody>
      </p:sp>
      <p:sp>
        <p:nvSpPr>
          <p:cNvPr id="3" name="Content Placeholder 2">
            <a:extLst>
              <a:ext uri="{FF2B5EF4-FFF2-40B4-BE49-F238E27FC236}">
                <a16:creationId xmlns:a16="http://schemas.microsoft.com/office/drawing/2014/main" id="{CD503BF8-BD96-49F9-BF92-250C7F1D1A21}"/>
              </a:ext>
            </a:extLst>
          </p:cNvPr>
          <p:cNvSpPr>
            <a:spLocks noGrp="1"/>
          </p:cNvSpPr>
          <p:nvPr>
            <p:ph idx="1"/>
          </p:nvPr>
        </p:nvSpPr>
        <p:spPr/>
        <p:txBody>
          <a:bodyPr>
            <a:normAutofit/>
          </a:bodyPr>
          <a:lstStyle/>
          <a:p>
            <a:r>
              <a:rPr lang="en-US" sz="4000" dirty="0"/>
              <a:t>Next steps</a:t>
            </a:r>
          </a:p>
        </p:txBody>
      </p:sp>
    </p:spTree>
    <p:extLst>
      <p:ext uri="{BB962C8B-B14F-4D97-AF65-F5344CB8AC3E}">
        <p14:creationId xmlns:p14="http://schemas.microsoft.com/office/powerpoint/2010/main" val="268769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E725-F1C0-4209-8543-B0E05BA339A8}"/>
              </a:ext>
            </a:extLst>
          </p:cNvPr>
          <p:cNvSpPr>
            <a:spLocks noGrp="1"/>
          </p:cNvSpPr>
          <p:nvPr>
            <p:ph type="title"/>
          </p:nvPr>
        </p:nvSpPr>
        <p:spPr>
          <a:xfrm>
            <a:off x="677333" y="609600"/>
            <a:ext cx="9134323" cy="1320800"/>
          </a:xfrm>
        </p:spPr>
        <p:txBody>
          <a:bodyPr>
            <a:normAutofit/>
          </a:bodyPr>
          <a:lstStyle/>
          <a:p>
            <a:r>
              <a:rPr lang="en-US" dirty="0"/>
              <a:t>Need for Concurrence on Forestry Issues:</a:t>
            </a:r>
            <a:br>
              <a:rPr lang="en-US" dirty="0"/>
            </a:br>
            <a:r>
              <a:rPr lang="en-US" sz="2700" dirty="0"/>
              <a:t>Similar History, Tree Species and Timber Ownership</a:t>
            </a:r>
          </a:p>
        </p:txBody>
      </p:sp>
      <p:sp>
        <p:nvSpPr>
          <p:cNvPr id="3" name="Text Placeholder 2">
            <a:extLst>
              <a:ext uri="{FF2B5EF4-FFF2-40B4-BE49-F238E27FC236}">
                <a16:creationId xmlns:a16="http://schemas.microsoft.com/office/drawing/2014/main" id="{E27BB9A7-045B-4D43-93BD-B9B162F7D52E}"/>
              </a:ext>
            </a:extLst>
          </p:cNvPr>
          <p:cNvSpPr>
            <a:spLocks noGrp="1"/>
          </p:cNvSpPr>
          <p:nvPr>
            <p:ph type="body" idx="1"/>
          </p:nvPr>
        </p:nvSpPr>
        <p:spPr>
          <a:xfrm>
            <a:off x="1180715" y="1874378"/>
            <a:ext cx="4185623" cy="576262"/>
          </a:xfrm>
        </p:spPr>
        <p:txBody>
          <a:bodyPr/>
          <a:lstStyle/>
          <a:p>
            <a:r>
              <a:rPr lang="en-US" dirty="0"/>
              <a:t>Washington</a:t>
            </a:r>
          </a:p>
        </p:txBody>
      </p:sp>
      <p:sp>
        <p:nvSpPr>
          <p:cNvPr id="4" name="Content Placeholder 3">
            <a:extLst>
              <a:ext uri="{FF2B5EF4-FFF2-40B4-BE49-F238E27FC236}">
                <a16:creationId xmlns:a16="http://schemas.microsoft.com/office/drawing/2014/main" id="{2CFF60B3-69D1-4459-8170-F5E02C9590C9}"/>
              </a:ext>
            </a:extLst>
          </p:cNvPr>
          <p:cNvSpPr>
            <a:spLocks noGrp="1"/>
          </p:cNvSpPr>
          <p:nvPr>
            <p:ph sz="half" idx="2"/>
          </p:nvPr>
        </p:nvSpPr>
        <p:spPr>
          <a:xfrm>
            <a:off x="1180715" y="2450640"/>
            <a:ext cx="4185623" cy="3304117"/>
          </a:xfrm>
        </p:spPr>
        <p:txBody>
          <a:bodyPr/>
          <a:lstStyle/>
          <a:p>
            <a:r>
              <a:rPr lang="en-US" dirty="0"/>
              <a:t>Half of Washington is forested:</a:t>
            </a:r>
          </a:p>
          <a:p>
            <a:r>
              <a:rPr lang="en-US" dirty="0"/>
              <a:t>43 million acres total </a:t>
            </a:r>
          </a:p>
          <a:p>
            <a:r>
              <a:rPr lang="en-US" dirty="0"/>
              <a:t>22 million acres is forested evenly divided between east and west of the Cascade Crest.</a:t>
            </a:r>
          </a:p>
          <a:p>
            <a:r>
              <a:rPr lang="en-US" dirty="0"/>
              <a:t>Forestland: 52% private, 48% public</a:t>
            </a:r>
          </a:p>
          <a:p>
            <a:r>
              <a:rPr lang="en-US" dirty="0"/>
              <a:t>9.2 million acres private</a:t>
            </a:r>
          </a:p>
          <a:p>
            <a:r>
              <a:rPr lang="en-US" dirty="0"/>
              <a:t>18 million timberland</a:t>
            </a:r>
          </a:p>
          <a:p>
            <a:endParaRPr lang="en-US" dirty="0"/>
          </a:p>
        </p:txBody>
      </p:sp>
      <p:sp>
        <p:nvSpPr>
          <p:cNvPr id="5" name="Text Placeholder 4">
            <a:extLst>
              <a:ext uri="{FF2B5EF4-FFF2-40B4-BE49-F238E27FC236}">
                <a16:creationId xmlns:a16="http://schemas.microsoft.com/office/drawing/2014/main" id="{F795EA6F-B21A-4075-ABC9-21ACB4A33635}"/>
              </a:ext>
            </a:extLst>
          </p:cNvPr>
          <p:cNvSpPr>
            <a:spLocks noGrp="1"/>
          </p:cNvSpPr>
          <p:nvPr>
            <p:ph type="body" sz="quarter" idx="3"/>
          </p:nvPr>
        </p:nvSpPr>
        <p:spPr>
          <a:xfrm>
            <a:off x="5593353" y="1874378"/>
            <a:ext cx="4185618" cy="576262"/>
          </a:xfrm>
        </p:spPr>
        <p:txBody>
          <a:bodyPr/>
          <a:lstStyle/>
          <a:p>
            <a:r>
              <a:rPr lang="en-US" dirty="0"/>
              <a:t>Oregon</a:t>
            </a:r>
          </a:p>
        </p:txBody>
      </p:sp>
      <p:sp>
        <p:nvSpPr>
          <p:cNvPr id="6" name="Content Placeholder 5">
            <a:extLst>
              <a:ext uri="{FF2B5EF4-FFF2-40B4-BE49-F238E27FC236}">
                <a16:creationId xmlns:a16="http://schemas.microsoft.com/office/drawing/2014/main" id="{C54C9ADE-04EF-4860-A371-2EFBA5869AD5}"/>
              </a:ext>
            </a:extLst>
          </p:cNvPr>
          <p:cNvSpPr>
            <a:spLocks noGrp="1"/>
          </p:cNvSpPr>
          <p:nvPr>
            <p:ph sz="quarter" idx="4"/>
          </p:nvPr>
        </p:nvSpPr>
        <p:spPr>
          <a:xfrm>
            <a:off x="5593354" y="2450640"/>
            <a:ext cx="4185617" cy="3304117"/>
          </a:xfrm>
        </p:spPr>
        <p:txBody>
          <a:bodyPr/>
          <a:lstStyle/>
          <a:p>
            <a:r>
              <a:rPr lang="en-US" dirty="0"/>
              <a:t>Half of Oregon is forested: </a:t>
            </a:r>
          </a:p>
          <a:p>
            <a:r>
              <a:rPr lang="en-US" dirty="0"/>
              <a:t>61-million-acres of land area </a:t>
            </a:r>
          </a:p>
          <a:p>
            <a:r>
              <a:rPr lang="en-US" dirty="0"/>
              <a:t>30 million acres is forested evenly divided between the east and west side of the Cascade Crest.</a:t>
            </a:r>
          </a:p>
          <a:p>
            <a:r>
              <a:rPr lang="en-US" dirty="0"/>
              <a:t>34% Private, 64% public</a:t>
            </a:r>
          </a:p>
          <a:p>
            <a:r>
              <a:rPr lang="en-US" dirty="0"/>
              <a:t>9.4 million acres private </a:t>
            </a:r>
          </a:p>
          <a:p>
            <a:r>
              <a:rPr lang="en-US" dirty="0"/>
              <a:t>24 million acres is timberland</a:t>
            </a:r>
          </a:p>
          <a:p>
            <a:endParaRPr lang="en-US" dirty="0"/>
          </a:p>
          <a:p>
            <a:endParaRPr lang="en-US" dirty="0"/>
          </a:p>
        </p:txBody>
      </p:sp>
      <p:pic>
        <p:nvPicPr>
          <p:cNvPr id="7" name="Picture 2" descr="Style Guide | Clker | Pine tree silhouette, Tree silhouette tattoo, Tree art">
            <a:extLst>
              <a:ext uri="{FF2B5EF4-FFF2-40B4-BE49-F238E27FC236}">
                <a16:creationId xmlns:a16="http://schemas.microsoft.com/office/drawing/2014/main" id="{A088E580-2405-4ED2-8CFC-58EBC92302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5288" y="5881687"/>
            <a:ext cx="1562100" cy="73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72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FEBFB-BB89-47CA-9259-D7B0D47283BC}"/>
              </a:ext>
            </a:extLst>
          </p:cNvPr>
          <p:cNvSpPr>
            <a:spLocks noGrp="1"/>
          </p:cNvSpPr>
          <p:nvPr>
            <p:ph type="title"/>
          </p:nvPr>
        </p:nvSpPr>
        <p:spPr>
          <a:xfrm>
            <a:off x="677334" y="609600"/>
            <a:ext cx="8756952" cy="1320800"/>
          </a:xfrm>
        </p:spPr>
        <p:txBody>
          <a:bodyPr>
            <a:normAutofit fontScale="90000"/>
          </a:bodyPr>
          <a:lstStyle/>
          <a:p>
            <a:r>
              <a:rPr lang="en-US" dirty="0"/>
              <a:t>Similar History: </a:t>
            </a:r>
            <a:br>
              <a:rPr lang="en-US" dirty="0"/>
            </a:br>
            <a:r>
              <a:rPr lang="en-US" sz="2700" dirty="0"/>
              <a:t>Land Grants and Railroad Land Ceded to Counties for Schools, Managed by State Forestry Agency</a:t>
            </a:r>
          </a:p>
        </p:txBody>
      </p:sp>
      <p:sp>
        <p:nvSpPr>
          <p:cNvPr id="3" name="Text Placeholder 2">
            <a:extLst>
              <a:ext uri="{FF2B5EF4-FFF2-40B4-BE49-F238E27FC236}">
                <a16:creationId xmlns:a16="http://schemas.microsoft.com/office/drawing/2014/main" id="{44487FF8-DA36-4E0C-9AD3-44D460C38430}"/>
              </a:ext>
            </a:extLst>
          </p:cNvPr>
          <p:cNvSpPr>
            <a:spLocks noGrp="1"/>
          </p:cNvSpPr>
          <p:nvPr>
            <p:ph type="body" idx="1"/>
          </p:nvPr>
        </p:nvSpPr>
        <p:spPr>
          <a:xfrm>
            <a:off x="675745" y="1899731"/>
            <a:ext cx="4185623" cy="576262"/>
          </a:xfrm>
        </p:spPr>
        <p:txBody>
          <a:bodyPr/>
          <a:lstStyle/>
          <a:p>
            <a:r>
              <a:rPr lang="en-US" dirty="0"/>
              <a:t>Washington</a:t>
            </a:r>
          </a:p>
        </p:txBody>
      </p:sp>
      <p:sp>
        <p:nvSpPr>
          <p:cNvPr id="4" name="Content Placeholder 3">
            <a:extLst>
              <a:ext uri="{FF2B5EF4-FFF2-40B4-BE49-F238E27FC236}">
                <a16:creationId xmlns:a16="http://schemas.microsoft.com/office/drawing/2014/main" id="{E1104C4C-8A33-4AE6-9931-4274A42D06EA}"/>
              </a:ext>
            </a:extLst>
          </p:cNvPr>
          <p:cNvSpPr>
            <a:spLocks noGrp="1"/>
          </p:cNvSpPr>
          <p:nvPr>
            <p:ph sz="half" idx="2"/>
          </p:nvPr>
        </p:nvSpPr>
        <p:spPr>
          <a:xfrm>
            <a:off x="675746" y="2475993"/>
            <a:ext cx="3939798" cy="4062697"/>
          </a:xfrm>
        </p:spPr>
        <p:txBody>
          <a:bodyPr>
            <a:noAutofit/>
          </a:bodyPr>
          <a:lstStyle/>
          <a:p>
            <a:r>
              <a:rPr lang="en-US" sz="1600" dirty="0"/>
              <a:t>Washington Territory 1853</a:t>
            </a:r>
          </a:p>
          <a:p>
            <a:pPr algn="l"/>
            <a:r>
              <a:rPr lang="en-US" sz="1600" dirty="0"/>
              <a:t>Statehood: 1889 federal land grants: </a:t>
            </a:r>
            <a:r>
              <a:rPr lang="en-US" sz="1600" b="0" i="0" dirty="0">
                <a:solidFill>
                  <a:srgbClr val="444444"/>
                </a:solidFill>
                <a:effectLst/>
              </a:rPr>
              <a:t>Common School trust with about 1.8 million acres of forestland and other properties for school construction </a:t>
            </a:r>
          </a:p>
          <a:p>
            <a:r>
              <a:rPr lang="en-US" sz="1600" dirty="0"/>
              <a:t>Railroad land sold to private timber companies</a:t>
            </a:r>
            <a:endParaRPr lang="en-US" sz="1600" b="0" i="0" dirty="0">
              <a:solidFill>
                <a:srgbClr val="444444"/>
              </a:solidFill>
              <a:effectLst/>
            </a:endParaRPr>
          </a:p>
          <a:p>
            <a:r>
              <a:rPr lang="en-US" sz="1600" dirty="0"/>
              <a:t>During depression years </a:t>
            </a:r>
            <a:r>
              <a:rPr lang="en-US" sz="1600" b="0" i="0" dirty="0">
                <a:solidFill>
                  <a:srgbClr val="444444"/>
                </a:solidFill>
                <a:effectLst/>
              </a:rPr>
              <a:t>(1920s 1930s)</a:t>
            </a:r>
            <a:r>
              <a:rPr lang="en-US" sz="1600" dirty="0"/>
              <a:t> private land donated to counties and USFS as state Trust Lands to avoid taxes after harvest</a:t>
            </a:r>
            <a:r>
              <a:rPr lang="en-US" sz="1600" dirty="0">
                <a:solidFill>
                  <a:srgbClr val="444444"/>
                </a:solidFill>
              </a:rPr>
              <a:t> </a:t>
            </a:r>
          </a:p>
          <a:p>
            <a:r>
              <a:rPr lang="en-US" sz="1600" dirty="0">
                <a:solidFill>
                  <a:srgbClr val="444444"/>
                </a:solidFill>
              </a:rPr>
              <a:t>L</a:t>
            </a:r>
            <a:r>
              <a:rPr lang="en-US" sz="1600" dirty="0"/>
              <a:t>ater </a:t>
            </a:r>
            <a:r>
              <a:rPr lang="en-US" sz="1600" b="0" i="0" dirty="0">
                <a:solidFill>
                  <a:srgbClr val="444444"/>
                </a:solidFill>
                <a:effectLst/>
              </a:rPr>
              <a:t>given to the state to be managed by the Dept of Natural Resources (DNR)</a:t>
            </a:r>
            <a:endParaRPr lang="en-US" sz="1600" dirty="0"/>
          </a:p>
        </p:txBody>
      </p:sp>
      <p:sp>
        <p:nvSpPr>
          <p:cNvPr id="5" name="Text Placeholder 4">
            <a:extLst>
              <a:ext uri="{FF2B5EF4-FFF2-40B4-BE49-F238E27FC236}">
                <a16:creationId xmlns:a16="http://schemas.microsoft.com/office/drawing/2014/main" id="{DC761892-A53A-4E69-9DDE-790439C74C3E}"/>
              </a:ext>
            </a:extLst>
          </p:cNvPr>
          <p:cNvSpPr>
            <a:spLocks noGrp="1"/>
          </p:cNvSpPr>
          <p:nvPr>
            <p:ph type="body" sz="quarter" idx="3"/>
          </p:nvPr>
        </p:nvSpPr>
        <p:spPr>
          <a:xfrm>
            <a:off x="5088383" y="1899731"/>
            <a:ext cx="4185618" cy="576262"/>
          </a:xfrm>
        </p:spPr>
        <p:txBody>
          <a:bodyPr/>
          <a:lstStyle/>
          <a:p>
            <a:r>
              <a:rPr lang="en-US" dirty="0"/>
              <a:t>Oregon</a:t>
            </a:r>
          </a:p>
        </p:txBody>
      </p:sp>
      <p:sp>
        <p:nvSpPr>
          <p:cNvPr id="6" name="Content Placeholder 5">
            <a:extLst>
              <a:ext uri="{FF2B5EF4-FFF2-40B4-BE49-F238E27FC236}">
                <a16:creationId xmlns:a16="http://schemas.microsoft.com/office/drawing/2014/main" id="{8A6FE9BD-D358-4074-900F-C0AAB321FE94}"/>
              </a:ext>
            </a:extLst>
          </p:cNvPr>
          <p:cNvSpPr>
            <a:spLocks noGrp="1"/>
          </p:cNvSpPr>
          <p:nvPr>
            <p:ph sz="quarter" idx="4"/>
          </p:nvPr>
        </p:nvSpPr>
        <p:spPr>
          <a:xfrm>
            <a:off x="5088384" y="2475993"/>
            <a:ext cx="4185617" cy="4461840"/>
          </a:xfrm>
        </p:spPr>
        <p:txBody>
          <a:bodyPr>
            <a:normAutofit fontScale="32500" lnSpcReduction="20000"/>
          </a:bodyPr>
          <a:lstStyle/>
          <a:p>
            <a:pPr>
              <a:lnSpc>
                <a:spcPct val="120000"/>
              </a:lnSpc>
            </a:pPr>
            <a:r>
              <a:rPr lang="en-US" sz="4900" dirty="0"/>
              <a:t>Oregon Territory 1848</a:t>
            </a:r>
          </a:p>
          <a:p>
            <a:pPr>
              <a:lnSpc>
                <a:spcPct val="120000"/>
              </a:lnSpc>
            </a:pPr>
            <a:r>
              <a:rPr lang="en-US" sz="4900" dirty="0"/>
              <a:t>Statehood: 1859: 3.4 million acres of the new state’s land "for the use of schools."</a:t>
            </a:r>
          </a:p>
          <a:p>
            <a:pPr>
              <a:lnSpc>
                <a:spcPct val="120000"/>
              </a:lnSpc>
            </a:pPr>
            <a:r>
              <a:rPr lang="en-US" sz="4900" dirty="0"/>
              <a:t>Railroad land sold to private timber companies</a:t>
            </a:r>
          </a:p>
          <a:p>
            <a:pPr>
              <a:lnSpc>
                <a:spcPct val="120000"/>
              </a:lnSpc>
            </a:pPr>
            <a:r>
              <a:rPr lang="en-US" sz="4900" dirty="0"/>
              <a:t>During depression years, private land was donated to counties and USFS for unpaid property taxes</a:t>
            </a:r>
          </a:p>
          <a:p>
            <a:pPr>
              <a:lnSpc>
                <a:spcPct val="120000"/>
              </a:lnSpc>
            </a:pPr>
            <a:r>
              <a:rPr lang="en-US" sz="4900" dirty="0"/>
              <a:t>Donated county lands become trust lands to be managed by state (ODF) but revenue from timber sales goes back to counties for schools, etc. </a:t>
            </a:r>
          </a:p>
          <a:p>
            <a:pPr marL="0" indent="0">
              <a:buNone/>
            </a:pPr>
            <a:endParaRPr lang="en-US" dirty="0"/>
          </a:p>
          <a:p>
            <a:endParaRPr lang="en-US" dirty="0"/>
          </a:p>
        </p:txBody>
      </p:sp>
    </p:spTree>
    <p:extLst>
      <p:ext uri="{BB962C8B-B14F-4D97-AF65-F5344CB8AC3E}">
        <p14:creationId xmlns:p14="http://schemas.microsoft.com/office/powerpoint/2010/main" val="275882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CE00-5B24-4152-A1DE-97D09CF50045}"/>
              </a:ext>
            </a:extLst>
          </p:cNvPr>
          <p:cNvSpPr>
            <a:spLocks noGrp="1"/>
          </p:cNvSpPr>
          <p:nvPr>
            <p:ph type="title"/>
          </p:nvPr>
        </p:nvSpPr>
        <p:spPr>
          <a:xfrm>
            <a:off x="841110" y="805216"/>
            <a:ext cx="10456782" cy="1016000"/>
          </a:xfrm>
        </p:spPr>
        <p:txBody>
          <a:bodyPr>
            <a:normAutofit/>
          </a:bodyPr>
          <a:lstStyle/>
          <a:p>
            <a:r>
              <a:rPr lang="en-US" sz="3200" dirty="0"/>
              <a:t>Legislative and Forest Governance Differences</a:t>
            </a:r>
          </a:p>
        </p:txBody>
      </p:sp>
      <p:sp>
        <p:nvSpPr>
          <p:cNvPr id="3" name="Text Placeholder 2">
            <a:extLst>
              <a:ext uri="{FF2B5EF4-FFF2-40B4-BE49-F238E27FC236}">
                <a16:creationId xmlns:a16="http://schemas.microsoft.com/office/drawing/2014/main" id="{DA559497-0D0E-43AE-B927-502DE3AD134E}"/>
              </a:ext>
            </a:extLst>
          </p:cNvPr>
          <p:cNvSpPr>
            <a:spLocks noGrp="1"/>
          </p:cNvSpPr>
          <p:nvPr>
            <p:ph type="body" idx="1"/>
          </p:nvPr>
        </p:nvSpPr>
        <p:spPr>
          <a:xfrm>
            <a:off x="1057884" y="1615066"/>
            <a:ext cx="4185623" cy="576262"/>
          </a:xfrm>
        </p:spPr>
        <p:txBody>
          <a:bodyPr/>
          <a:lstStyle/>
          <a:p>
            <a:r>
              <a:rPr lang="en-US" sz="2800" dirty="0"/>
              <a:t>Washington</a:t>
            </a:r>
          </a:p>
        </p:txBody>
      </p:sp>
      <p:sp>
        <p:nvSpPr>
          <p:cNvPr id="4" name="Content Placeholder 3">
            <a:extLst>
              <a:ext uri="{FF2B5EF4-FFF2-40B4-BE49-F238E27FC236}">
                <a16:creationId xmlns:a16="http://schemas.microsoft.com/office/drawing/2014/main" id="{F32F1CD6-B339-4C5D-9D27-E166FDC7B725}"/>
              </a:ext>
            </a:extLst>
          </p:cNvPr>
          <p:cNvSpPr>
            <a:spLocks noGrp="1"/>
          </p:cNvSpPr>
          <p:nvPr>
            <p:ph sz="half" idx="2"/>
          </p:nvPr>
        </p:nvSpPr>
        <p:spPr>
          <a:xfrm>
            <a:off x="1057884" y="2191328"/>
            <a:ext cx="4185623" cy="3304117"/>
          </a:xfrm>
        </p:spPr>
        <p:txBody>
          <a:bodyPr>
            <a:normAutofit fontScale="85000" lnSpcReduction="20000"/>
          </a:bodyPr>
          <a:lstStyle/>
          <a:p>
            <a:r>
              <a:rPr lang="en-US" sz="2400" dirty="0"/>
              <a:t>Legislature</a:t>
            </a:r>
          </a:p>
          <a:p>
            <a:r>
              <a:rPr lang="en-US" sz="2400" dirty="0"/>
              <a:t>Economy*</a:t>
            </a:r>
          </a:p>
          <a:p>
            <a:r>
              <a:rPr lang="en-US" sz="2400" dirty="0"/>
              <a:t>Forestry Agency (DNA)</a:t>
            </a:r>
          </a:p>
          <a:p>
            <a:r>
              <a:rPr lang="en-US" sz="2400" dirty="0"/>
              <a:t>Agency Funding</a:t>
            </a:r>
          </a:p>
          <a:p>
            <a:r>
              <a:rPr lang="en-US" sz="2400" dirty="0"/>
              <a:t>Timber and other taxes</a:t>
            </a:r>
          </a:p>
          <a:p>
            <a:r>
              <a:rPr lang="en-US" sz="2400" dirty="0"/>
              <a:t>Enforcement vs. cooperative approach</a:t>
            </a:r>
          </a:p>
          <a:p>
            <a:r>
              <a:rPr lang="en-US" sz="2400" dirty="0"/>
              <a:t>Predictability Consistency for long term planning (HCP)</a:t>
            </a:r>
          </a:p>
          <a:p>
            <a:endParaRPr lang="en-US" sz="2400" dirty="0"/>
          </a:p>
        </p:txBody>
      </p:sp>
      <p:sp>
        <p:nvSpPr>
          <p:cNvPr id="5" name="Text Placeholder 4">
            <a:extLst>
              <a:ext uri="{FF2B5EF4-FFF2-40B4-BE49-F238E27FC236}">
                <a16:creationId xmlns:a16="http://schemas.microsoft.com/office/drawing/2014/main" id="{36506B87-1C9C-4155-93AB-EB2547E38629}"/>
              </a:ext>
            </a:extLst>
          </p:cNvPr>
          <p:cNvSpPr>
            <a:spLocks noGrp="1"/>
          </p:cNvSpPr>
          <p:nvPr>
            <p:ph type="body" sz="quarter" idx="3"/>
          </p:nvPr>
        </p:nvSpPr>
        <p:spPr>
          <a:xfrm>
            <a:off x="5470522" y="1615066"/>
            <a:ext cx="4185618" cy="576262"/>
          </a:xfrm>
        </p:spPr>
        <p:txBody>
          <a:bodyPr/>
          <a:lstStyle/>
          <a:p>
            <a:r>
              <a:rPr lang="en-US" sz="2800" dirty="0"/>
              <a:t>Oregon</a:t>
            </a:r>
          </a:p>
        </p:txBody>
      </p:sp>
      <p:sp>
        <p:nvSpPr>
          <p:cNvPr id="6" name="Content Placeholder 5">
            <a:extLst>
              <a:ext uri="{FF2B5EF4-FFF2-40B4-BE49-F238E27FC236}">
                <a16:creationId xmlns:a16="http://schemas.microsoft.com/office/drawing/2014/main" id="{8150507E-34A2-4D9D-BC8F-F791A380C422}"/>
              </a:ext>
            </a:extLst>
          </p:cNvPr>
          <p:cNvSpPr>
            <a:spLocks noGrp="1"/>
          </p:cNvSpPr>
          <p:nvPr>
            <p:ph sz="quarter" idx="4"/>
          </p:nvPr>
        </p:nvSpPr>
        <p:spPr>
          <a:xfrm>
            <a:off x="5470523" y="2191328"/>
            <a:ext cx="4185617" cy="3304117"/>
          </a:xfrm>
        </p:spPr>
        <p:txBody>
          <a:bodyPr>
            <a:normAutofit fontScale="85000" lnSpcReduction="20000"/>
          </a:bodyPr>
          <a:lstStyle/>
          <a:p>
            <a:r>
              <a:rPr lang="en-US" sz="2400" dirty="0"/>
              <a:t>Legislature</a:t>
            </a:r>
          </a:p>
          <a:p>
            <a:r>
              <a:rPr lang="en-US" sz="2400" dirty="0"/>
              <a:t>Economy: Timber Influence</a:t>
            </a:r>
          </a:p>
          <a:p>
            <a:r>
              <a:rPr lang="en-US" sz="2400" dirty="0"/>
              <a:t>Forestry Agency (ODF)</a:t>
            </a:r>
          </a:p>
          <a:p>
            <a:r>
              <a:rPr lang="en-US" sz="2400" dirty="0"/>
              <a:t>Agency Funding</a:t>
            </a:r>
          </a:p>
          <a:p>
            <a:r>
              <a:rPr lang="en-US" sz="2400" dirty="0"/>
              <a:t>Timber and other taxes</a:t>
            </a:r>
          </a:p>
          <a:p>
            <a:r>
              <a:rPr lang="en-US" sz="2400" dirty="0"/>
              <a:t>Enforcement vs. cooperative approach</a:t>
            </a:r>
          </a:p>
          <a:p>
            <a:r>
              <a:rPr lang="en-US" sz="2400" dirty="0"/>
              <a:t>Predictability Consistency for long term planning (HCP)</a:t>
            </a:r>
          </a:p>
        </p:txBody>
      </p:sp>
      <p:sp>
        <p:nvSpPr>
          <p:cNvPr id="7" name="TextBox 6">
            <a:extLst>
              <a:ext uri="{FF2B5EF4-FFF2-40B4-BE49-F238E27FC236}">
                <a16:creationId xmlns:a16="http://schemas.microsoft.com/office/drawing/2014/main" id="{AECBBF75-36F0-4063-B3F4-5D5982833FFD}"/>
              </a:ext>
            </a:extLst>
          </p:cNvPr>
          <p:cNvSpPr txBox="1"/>
          <p:nvPr/>
        </p:nvSpPr>
        <p:spPr>
          <a:xfrm>
            <a:off x="0" y="5490846"/>
            <a:ext cx="8629285" cy="1200329"/>
          </a:xfrm>
          <a:prstGeom prst="rect">
            <a:avLst/>
          </a:prstGeom>
          <a:noFill/>
        </p:spPr>
        <p:txBody>
          <a:bodyPr wrap="none" rtlCol="0">
            <a:spAutoFit/>
          </a:bodyPr>
          <a:lstStyle/>
          <a:p>
            <a:pPr lvl="1"/>
            <a:r>
              <a:rPr lang="en-US" dirty="0">
                <a:solidFill>
                  <a:schemeClr val="tx1">
                    <a:lumMod val="65000"/>
                    <a:lumOff val="35000"/>
                  </a:schemeClr>
                </a:solidFill>
              </a:rPr>
              <a:t>*Washington is the 4th largest exporting state in the country</a:t>
            </a:r>
          </a:p>
          <a:p>
            <a:pPr lvl="1"/>
            <a:r>
              <a:rPr lang="en-US" dirty="0">
                <a:solidFill>
                  <a:schemeClr val="tx1">
                    <a:lumMod val="65000"/>
                    <a:lumOff val="35000"/>
                  </a:schemeClr>
                </a:solidFill>
              </a:rPr>
              <a:t>Forest products are the second highest export in the state after aircraft and </a:t>
            </a:r>
          </a:p>
          <a:p>
            <a:pPr lvl="1"/>
            <a:r>
              <a:rPr lang="en-US" dirty="0">
                <a:solidFill>
                  <a:schemeClr val="tx1">
                    <a:lumMod val="65000"/>
                    <a:lumOff val="35000"/>
                  </a:schemeClr>
                </a:solidFill>
              </a:rPr>
              <a:t>above High Tech (in 1999)</a:t>
            </a:r>
          </a:p>
          <a:p>
            <a:r>
              <a:rPr lang="en-US" dirty="0"/>
              <a:t>-</a:t>
            </a:r>
          </a:p>
        </p:txBody>
      </p:sp>
    </p:spTree>
    <p:extLst>
      <p:ext uri="{BB962C8B-B14F-4D97-AF65-F5344CB8AC3E}">
        <p14:creationId xmlns:p14="http://schemas.microsoft.com/office/powerpoint/2010/main" val="378283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9D7D-DA54-4478-87C2-DACA9A47BAD8}"/>
              </a:ext>
            </a:extLst>
          </p:cNvPr>
          <p:cNvSpPr>
            <a:spLocks noGrp="1"/>
          </p:cNvSpPr>
          <p:nvPr>
            <p:ph type="title"/>
          </p:nvPr>
        </p:nvSpPr>
        <p:spPr/>
        <p:txBody>
          <a:bodyPr/>
          <a:lstStyle/>
          <a:p>
            <a:r>
              <a:rPr lang="en-US" dirty="0"/>
              <a:t>What Prompted the Study?</a:t>
            </a:r>
            <a:br>
              <a:rPr lang="en-US" dirty="0"/>
            </a:br>
            <a:endParaRPr lang="en-US" dirty="0"/>
          </a:p>
        </p:txBody>
      </p:sp>
      <p:sp>
        <p:nvSpPr>
          <p:cNvPr id="3" name="Content Placeholder 2">
            <a:extLst>
              <a:ext uri="{FF2B5EF4-FFF2-40B4-BE49-F238E27FC236}">
                <a16:creationId xmlns:a16="http://schemas.microsoft.com/office/drawing/2014/main" id="{1AE1A757-C7A3-4EF4-ACF6-84549CD08454}"/>
              </a:ext>
            </a:extLst>
          </p:cNvPr>
          <p:cNvSpPr>
            <a:spLocks noGrp="1"/>
          </p:cNvSpPr>
          <p:nvPr>
            <p:ph idx="1"/>
          </p:nvPr>
        </p:nvSpPr>
        <p:spPr>
          <a:xfrm>
            <a:off x="677334" y="1546462"/>
            <a:ext cx="8596668" cy="5167084"/>
          </a:xfrm>
        </p:spPr>
        <p:txBody>
          <a:bodyPr>
            <a:normAutofit/>
          </a:bodyPr>
          <a:lstStyle/>
          <a:p>
            <a:r>
              <a:rPr lang="en-US" dirty="0"/>
              <a:t>Awareness of the critical importance of forests both regionally and globally at maintaining healthy environment</a:t>
            </a:r>
          </a:p>
          <a:p>
            <a:r>
              <a:rPr lang="en-US" dirty="0"/>
              <a:t>Strong positions for various environmental issues but none about forestry</a:t>
            </a:r>
          </a:p>
          <a:p>
            <a:r>
              <a:rPr lang="en-US" dirty="0"/>
              <a:t>horrified by some of the logging practices that failed to protect creeks, soil erosion, etc.</a:t>
            </a:r>
          </a:p>
          <a:p>
            <a:r>
              <a:rPr lang="en-US" dirty="0"/>
              <a:t>Need to support advocacy with sound factual information</a:t>
            </a:r>
          </a:p>
          <a:p>
            <a:r>
              <a:rPr lang="en-US" dirty="0"/>
              <a:t>Research needed:</a:t>
            </a:r>
          </a:p>
          <a:p>
            <a:pPr lvl="1"/>
            <a:r>
              <a:rPr lang="en-US" sz="1800" dirty="0"/>
              <a:t>a. history of our forests</a:t>
            </a:r>
          </a:p>
          <a:p>
            <a:pPr lvl="1"/>
            <a:r>
              <a:rPr lang="en-US" sz="1800" dirty="0"/>
              <a:t>b. tribal lands</a:t>
            </a:r>
          </a:p>
          <a:p>
            <a:pPr lvl="1"/>
            <a:r>
              <a:rPr lang="en-US" sz="1800" dirty="0"/>
              <a:t>c. current practices</a:t>
            </a:r>
          </a:p>
          <a:p>
            <a:pPr lvl="1"/>
            <a:r>
              <a:rPr lang="en-US" sz="1800" dirty="0"/>
              <a:t>d. forest policies</a:t>
            </a:r>
          </a:p>
          <a:p>
            <a:pPr lvl="1"/>
            <a:r>
              <a:rPr lang="en-US" sz="1800" dirty="0"/>
              <a:t>e. federal and state laws re: forests and land use</a:t>
            </a:r>
          </a:p>
          <a:p>
            <a:pPr lvl="1"/>
            <a:r>
              <a:rPr lang="en-US" sz="1800" dirty="0"/>
              <a:t>f. State Trust Lands</a:t>
            </a:r>
          </a:p>
        </p:txBody>
      </p:sp>
      <p:sp>
        <p:nvSpPr>
          <p:cNvPr id="4" name="Title 1">
            <a:extLst>
              <a:ext uri="{FF2B5EF4-FFF2-40B4-BE49-F238E27FC236}">
                <a16:creationId xmlns:a16="http://schemas.microsoft.com/office/drawing/2014/main" id="{26891B18-22D8-4087-8591-03ADD99BC48D}"/>
              </a:ext>
            </a:extLst>
          </p:cNvPr>
          <p:cNvSpPr txBox="1">
            <a:spLocks/>
          </p:cNvSpPr>
          <p:nvPr/>
        </p:nvSpPr>
        <p:spPr>
          <a:xfrm>
            <a:off x="677334" y="63862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a:p>
        </p:txBody>
      </p:sp>
      <p:sp>
        <p:nvSpPr>
          <p:cNvPr id="5" name="Content Placeholder 2">
            <a:extLst>
              <a:ext uri="{FF2B5EF4-FFF2-40B4-BE49-F238E27FC236}">
                <a16:creationId xmlns:a16="http://schemas.microsoft.com/office/drawing/2014/main" id="{C7FDF50A-D785-4FD1-A7D6-3687F89DC2D8}"/>
              </a:ext>
            </a:extLst>
          </p:cNvPr>
          <p:cNvSpPr txBox="1">
            <a:spLocks/>
          </p:cNvSpPr>
          <p:nvPr/>
        </p:nvSpPr>
        <p:spPr>
          <a:xfrm>
            <a:off x="677334" y="2189618"/>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a:p>
        </p:txBody>
      </p:sp>
    </p:spTree>
    <p:extLst>
      <p:ext uri="{BB962C8B-B14F-4D97-AF65-F5344CB8AC3E}">
        <p14:creationId xmlns:p14="http://schemas.microsoft.com/office/powerpoint/2010/main" val="324128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1EF0-ECDF-40FC-860E-6DB8BB3AA145}"/>
              </a:ext>
            </a:extLst>
          </p:cNvPr>
          <p:cNvSpPr>
            <a:spLocks noGrp="1"/>
          </p:cNvSpPr>
          <p:nvPr>
            <p:ph type="title"/>
          </p:nvPr>
        </p:nvSpPr>
        <p:spPr>
          <a:xfrm>
            <a:off x="525620" y="564732"/>
            <a:ext cx="9012576" cy="700585"/>
          </a:xfrm>
        </p:spPr>
        <p:txBody>
          <a:bodyPr>
            <a:normAutofit/>
          </a:bodyPr>
          <a:lstStyle/>
          <a:p>
            <a:r>
              <a:rPr lang="en-US" sz="3200" dirty="0"/>
              <a:t>Focus of Washington’s 4-year Studies</a:t>
            </a:r>
          </a:p>
        </p:txBody>
      </p:sp>
      <p:sp>
        <p:nvSpPr>
          <p:cNvPr id="3" name="Text Placeholder 2">
            <a:extLst>
              <a:ext uri="{FF2B5EF4-FFF2-40B4-BE49-F238E27FC236}">
                <a16:creationId xmlns:a16="http://schemas.microsoft.com/office/drawing/2014/main" id="{7F85F4D8-25AB-480E-B7A3-AE1B56EDCDCC}"/>
              </a:ext>
            </a:extLst>
          </p:cNvPr>
          <p:cNvSpPr>
            <a:spLocks noGrp="1"/>
          </p:cNvSpPr>
          <p:nvPr>
            <p:ph type="body" idx="1"/>
          </p:nvPr>
        </p:nvSpPr>
        <p:spPr>
          <a:xfrm>
            <a:off x="525620" y="1316116"/>
            <a:ext cx="4185623" cy="576262"/>
          </a:xfrm>
        </p:spPr>
        <p:txBody>
          <a:bodyPr/>
          <a:lstStyle/>
          <a:p>
            <a:r>
              <a:rPr lang="en-US" dirty="0"/>
              <a:t>Washington Position Needed</a:t>
            </a:r>
          </a:p>
        </p:txBody>
      </p:sp>
      <p:sp>
        <p:nvSpPr>
          <p:cNvPr id="4" name="Content Placeholder 3">
            <a:extLst>
              <a:ext uri="{FF2B5EF4-FFF2-40B4-BE49-F238E27FC236}">
                <a16:creationId xmlns:a16="http://schemas.microsoft.com/office/drawing/2014/main" id="{D41F8C59-F301-4088-8081-565E50BF9650}"/>
              </a:ext>
            </a:extLst>
          </p:cNvPr>
          <p:cNvSpPr>
            <a:spLocks noGrp="1"/>
          </p:cNvSpPr>
          <p:nvPr>
            <p:ph sz="half" idx="2"/>
          </p:nvPr>
        </p:nvSpPr>
        <p:spPr>
          <a:xfrm>
            <a:off x="357875" y="1993976"/>
            <a:ext cx="4580383" cy="4011900"/>
          </a:xfrm>
        </p:spPr>
        <p:txBody>
          <a:bodyPr>
            <a:noAutofit/>
          </a:bodyPr>
          <a:lstStyle/>
          <a:p>
            <a:r>
              <a:rPr lang="en-US" sz="1600" dirty="0"/>
              <a:t>Inadequate Laws</a:t>
            </a:r>
          </a:p>
          <a:p>
            <a:r>
              <a:rPr lang="en-US" sz="1600" dirty="0"/>
              <a:t>Compliance, Enforcement and Funding of State Programs</a:t>
            </a:r>
          </a:p>
          <a:p>
            <a:r>
              <a:rPr lang="en-US" sz="1600" dirty="0"/>
              <a:t>Accurate Data</a:t>
            </a:r>
          </a:p>
          <a:p>
            <a:r>
              <a:rPr lang="en-US" sz="1600" dirty="0"/>
              <a:t>Conversion of land from Forest to Non-forest Use</a:t>
            </a:r>
          </a:p>
          <a:p>
            <a:r>
              <a:rPr lang="en-US" sz="1600" dirty="0"/>
              <a:t>Roads</a:t>
            </a:r>
          </a:p>
          <a:p>
            <a:r>
              <a:rPr lang="en-US" sz="1600" dirty="0"/>
              <a:t>Land Trades</a:t>
            </a:r>
          </a:p>
          <a:p>
            <a:r>
              <a:rPr lang="en-US" sz="1600" dirty="0"/>
              <a:t>Trust Lands and the Pressure to Provide School funding</a:t>
            </a:r>
          </a:p>
          <a:p>
            <a:r>
              <a:rPr lang="en-US" sz="1600" dirty="0"/>
              <a:t>Forest Fire Suppression Policy</a:t>
            </a:r>
          </a:p>
          <a:p>
            <a:r>
              <a:rPr lang="en-US" sz="1600" dirty="0"/>
              <a:t>Climate and Carbon Sequestration Issues</a:t>
            </a:r>
          </a:p>
        </p:txBody>
      </p:sp>
      <p:sp>
        <p:nvSpPr>
          <p:cNvPr id="5" name="Text Placeholder 4">
            <a:extLst>
              <a:ext uri="{FF2B5EF4-FFF2-40B4-BE49-F238E27FC236}">
                <a16:creationId xmlns:a16="http://schemas.microsoft.com/office/drawing/2014/main" id="{8AF2EECA-29AF-40C9-9EDC-8622418764B6}"/>
              </a:ext>
            </a:extLst>
          </p:cNvPr>
          <p:cNvSpPr>
            <a:spLocks noGrp="1"/>
          </p:cNvSpPr>
          <p:nvPr>
            <p:ph type="body" sz="quarter" idx="3"/>
          </p:nvPr>
        </p:nvSpPr>
        <p:spPr>
          <a:xfrm>
            <a:off x="4938258" y="1316116"/>
            <a:ext cx="4185618" cy="576262"/>
          </a:xfrm>
        </p:spPr>
        <p:txBody>
          <a:bodyPr/>
          <a:lstStyle/>
          <a:p>
            <a:r>
              <a:rPr lang="en-US" dirty="0"/>
              <a:t>Oregon Positions Needed</a:t>
            </a:r>
          </a:p>
        </p:txBody>
      </p:sp>
      <p:sp>
        <p:nvSpPr>
          <p:cNvPr id="6" name="Content Placeholder 5">
            <a:extLst>
              <a:ext uri="{FF2B5EF4-FFF2-40B4-BE49-F238E27FC236}">
                <a16:creationId xmlns:a16="http://schemas.microsoft.com/office/drawing/2014/main" id="{B1E1D82B-201B-4C21-908A-37405EBE974F}"/>
              </a:ext>
            </a:extLst>
          </p:cNvPr>
          <p:cNvSpPr>
            <a:spLocks noGrp="1"/>
          </p:cNvSpPr>
          <p:nvPr>
            <p:ph sz="quarter" idx="4"/>
          </p:nvPr>
        </p:nvSpPr>
        <p:spPr>
          <a:xfrm>
            <a:off x="4938259" y="1993976"/>
            <a:ext cx="5637674" cy="4186072"/>
          </a:xfrm>
        </p:spPr>
        <p:txBody>
          <a:bodyPr>
            <a:noAutofit/>
          </a:bodyPr>
          <a:lstStyle/>
          <a:p>
            <a:r>
              <a:rPr lang="en-US" sz="1600" dirty="0"/>
              <a:t>Inadequate Harvest Practices Laws: stream buffers, drinking water and soil protection – Measure 49</a:t>
            </a:r>
          </a:p>
          <a:p>
            <a:r>
              <a:rPr lang="en-US" sz="1600" dirty="0"/>
              <a:t>Compliance, Enforcement and Funding of State Programs</a:t>
            </a:r>
          </a:p>
          <a:p>
            <a:r>
              <a:rPr lang="en-US" sz="1600" dirty="0"/>
              <a:t>Accurate Data</a:t>
            </a:r>
          </a:p>
          <a:p>
            <a:r>
              <a:rPr lang="en-US" sz="1600" dirty="0"/>
              <a:t>Conversion of land from Forest to Non-forest Use</a:t>
            </a:r>
          </a:p>
          <a:p>
            <a:r>
              <a:rPr lang="en-US" sz="1600" dirty="0"/>
              <a:t>Roads</a:t>
            </a:r>
          </a:p>
          <a:p>
            <a:r>
              <a:rPr lang="en-US" sz="1600" dirty="0"/>
              <a:t>Trust Lands and the Pressure to Provide School Funding</a:t>
            </a:r>
          </a:p>
          <a:p>
            <a:r>
              <a:rPr lang="en-US" sz="1600" dirty="0"/>
              <a:t>Forest Fire Suppression Policy</a:t>
            </a:r>
          </a:p>
          <a:p>
            <a:r>
              <a:rPr lang="en-US" sz="1600" dirty="0"/>
              <a:t>Climate and Carbon Sequestration Issues</a:t>
            </a:r>
          </a:p>
          <a:p>
            <a:r>
              <a:rPr lang="en-US" sz="1600" dirty="0"/>
              <a:t>Adequacy of timber taxes: TIMOs and REITs and corporate taxes to match Washington’s</a:t>
            </a:r>
          </a:p>
        </p:txBody>
      </p:sp>
    </p:spTree>
    <p:extLst>
      <p:ext uri="{BB962C8B-B14F-4D97-AF65-F5344CB8AC3E}">
        <p14:creationId xmlns:p14="http://schemas.microsoft.com/office/powerpoint/2010/main" val="335358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8D30-0FF0-495E-9C6D-249F5F4F7D4D}"/>
              </a:ext>
            </a:extLst>
          </p:cNvPr>
          <p:cNvSpPr>
            <a:spLocks noGrp="1"/>
          </p:cNvSpPr>
          <p:nvPr>
            <p:ph type="title"/>
          </p:nvPr>
        </p:nvSpPr>
        <p:spPr/>
        <p:txBody>
          <a:bodyPr/>
          <a:lstStyle/>
          <a:p>
            <a:r>
              <a:rPr lang="en-US" dirty="0"/>
              <a:t>Washington’s Study Committees </a:t>
            </a:r>
          </a:p>
        </p:txBody>
      </p:sp>
      <p:sp>
        <p:nvSpPr>
          <p:cNvPr id="3" name="Content Placeholder 2">
            <a:extLst>
              <a:ext uri="{FF2B5EF4-FFF2-40B4-BE49-F238E27FC236}">
                <a16:creationId xmlns:a16="http://schemas.microsoft.com/office/drawing/2014/main" id="{0B73654A-349D-4146-94BC-6F4CA0CC94CA}"/>
              </a:ext>
            </a:extLst>
          </p:cNvPr>
          <p:cNvSpPr>
            <a:spLocks noGrp="1"/>
          </p:cNvSpPr>
          <p:nvPr>
            <p:ph idx="1"/>
          </p:nvPr>
        </p:nvSpPr>
        <p:spPr>
          <a:xfrm>
            <a:off x="677333" y="1783217"/>
            <a:ext cx="9743923" cy="3880773"/>
          </a:xfrm>
        </p:spPr>
        <p:txBody>
          <a:bodyPr>
            <a:noAutofit/>
          </a:bodyPr>
          <a:lstStyle/>
          <a:p>
            <a:r>
              <a:rPr lang="en-US" sz="2400" dirty="0"/>
              <a:t>1</a:t>
            </a:r>
            <a:r>
              <a:rPr lang="en-US" sz="2400" baseline="30000" dirty="0"/>
              <a:t>st</a:t>
            </a:r>
            <a:r>
              <a:rPr lang="en-US" sz="2400" dirty="0"/>
              <a:t> study in 1998: 15 members; 2</a:t>
            </a:r>
            <a:r>
              <a:rPr lang="en-US" sz="2400" baseline="30000" dirty="0"/>
              <a:t>nd</a:t>
            </a:r>
            <a:r>
              <a:rPr lang="en-US" sz="2400" dirty="0"/>
              <a:t> study in 2000: 11 members</a:t>
            </a:r>
          </a:p>
          <a:p>
            <a:r>
              <a:rPr lang="en-US" sz="2400" dirty="0"/>
              <a:t>In-person meeting at least twice a month in Olympia, sometimes weekly</a:t>
            </a:r>
          </a:p>
          <a:p>
            <a:r>
              <a:rPr lang="en-US" sz="2400" dirty="0"/>
              <a:t>Communicated via email and telephone</a:t>
            </a:r>
          </a:p>
          <a:p>
            <a:r>
              <a:rPr lang="en-US" sz="2400" dirty="0"/>
              <a:t>Various members focused on one or two major issues and wrote up their portion</a:t>
            </a:r>
          </a:p>
          <a:p>
            <a:r>
              <a:rPr lang="en-US" sz="2400" dirty="0"/>
              <a:t>Editor wrote it all so it would read as one voice!!!</a:t>
            </a:r>
          </a:p>
          <a:p>
            <a:r>
              <a:rPr lang="en-US" sz="2400" dirty="0"/>
              <a:t>Interviewed many agencies and individuals to gather the information</a:t>
            </a:r>
          </a:p>
          <a:p>
            <a:r>
              <a:rPr lang="en-US" sz="2400" dirty="0"/>
              <a:t>Tours of many sites some on land and some via plane</a:t>
            </a:r>
          </a:p>
        </p:txBody>
      </p:sp>
    </p:spTree>
    <p:extLst>
      <p:ext uri="{BB962C8B-B14F-4D97-AF65-F5344CB8AC3E}">
        <p14:creationId xmlns:p14="http://schemas.microsoft.com/office/powerpoint/2010/main" val="305035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BF819-65AF-41C6-9EDB-787BB53E3CFD}"/>
              </a:ext>
            </a:extLst>
          </p:cNvPr>
          <p:cNvPicPr>
            <a:picLocks noChangeAspect="1"/>
          </p:cNvPicPr>
          <p:nvPr/>
        </p:nvPicPr>
        <p:blipFill>
          <a:blip r:embed="rId2"/>
          <a:stretch>
            <a:fillRect/>
          </a:stretch>
        </p:blipFill>
        <p:spPr>
          <a:xfrm>
            <a:off x="2927519" y="0"/>
            <a:ext cx="4827475" cy="6858000"/>
          </a:xfrm>
          <a:prstGeom prst="rect">
            <a:avLst/>
          </a:prstGeom>
        </p:spPr>
      </p:pic>
    </p:spTree>
    <p:extLst>
      <p:ext uri="{BB962C8B-B14F-4D97-AF65-F5344CB8AC3E}">
        <p14:creationId xmlns:p14="http://schemas.microsoft.com/office/powerpoint/2010/main" val="186033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4B9F-BAA6-4C73-B5E1-36FB4D645B25}"/>
              </a:ext>
            </a:extLst>
          </p:cNvPr>
          <p:cNvSpPr>
            <a:spLocks noGrp="1"/>
          </p:cNvSpPr>
          <p:nvPr>
            <p:ph type="title"/>
          </p:nvPr>
        </p:nvSpPr>
        <p:spPr/>
        <p:txBody>
          <a:bodyPr/>
          <a:lstStyle/>
          <a:p>
            <a:r>
              <a:rPr lang="en-US" dirty="0"/>
              <a:t>Why a Second Study?</a:t>
            </a:r>
          </a:p>
        </p:txBody>
      </p:sp>
      <p:sp>
        <p:nvSpPr>
          <p:cNvPr id="3" name="Content Placeholder 2">
            <a:extLst>
              <a:ext uri="{FF2B5EF4-FFF2-40B4-BE49-F238E27FC236}">
                <a16:creationId xmlns:a16="http://schemas.microsoft.com/office/drawing/2014/main" id="{FA68A8AF-F6FD-4FFC-B972-609A41441939}"/>
              </a:ext>
            </a:extLst>
          </p:cNvPr>
          <p:cNvSpPr>
            <a:spLocks noGrp="1"/>
          </p:cNvSpPr>
          <p:nvPr>
            <p:ph idx="1"/>
          </p:nvPr>
        </p:nvSpPr>
        <p:spPr>
          <a:xfrm>
            <a:off x="677334" y="1357086"/>
            <a:ext cx="9061752" cy="4891314"/>
          </a:xfrm>
        </p:spPr>
        <p:txBody>
          <a:bodyPr>
            <a:normAutofit/>
          </a:bodyPr>
          <a:lstStyle/>
          <a:p>
            <a:pPr marL="0" indent="0">
              <a:buNone/>
            </a:pPr>
            <a:r>
              <a:rPr lang="en-US" sz="2800" dirty="0"/>
              <a:t>Issues that not covered in first study:</a:t>
            </a:r>
          </a:p>
          <a:p>
            <a:r>
              <a:rPr lang="en-US" sz="2000" dirty="0"/>
              <a:t>Economics of forests\implication on the global economy</a:t>
            </a:r>
          </a:p>
          <a:p>
            <a:r>
              <a:rPr lang="en-US" sz="2000" dirty="0"/>
              <a:t>World Trade and Forest issues</a:t>
            </a:r>
          </a:p>
          <a:p>
            <a:r>
              <a:rPr lang="en-US" sz="2000" dirty="0"/>
              <a:t>Establishment of the World Trade Organization and affect on forestry</a:t>
            </a:r>
          </a:p>
          <a:p>
            <a:r>
              <a:rPr lang="en-US" sz="2000" dirty="0"/>
              <a:t>Management and sale of public land--both federal and state</a:t>
            </a:r>
          </a:p>
          <a:p>
            <a:r>
              <a:rPr lang="en-US" sz="2000" dirty="0"/>
              <a:t>Ongoing pressure on federally granted state lands to cut timber for revenue to support education (population increases but number of trees does not)</a:t>
            </a:r>
          </a:p>
          <a:p>
            <a:r>
              <a:rPr lang="en-US" sz="2000" dirty="0"/>
              <a:t>Ongoing issues with use of public lands: for whose benefit? </a:t>
            </a:r>
          </a:p>
        </p:txBody>
      </p:sp>
    </p:spTree>
    <p:extLst>
      <p:ext uri="{BB962C8B-B14F-4D97-AF65-F5344CB8AC3E}">
        <p14:creationId xmlns:p14="http://schemas.microsoft.com/office/powerpoint/2010/main" val="25931447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401</TotalTime>
  <Words>1597</Words>
  <Application>Microsoft Office PowerPoint</Application>
  <PresentationFormat>Widescreen</PresentationFormat>
  <Paragraphs>154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Concurrence on Forestry Positions Adopted by Washington LWV</vt:lpstr>
      <vt:lpstr>Need for Concurrence on Forestry Issues: Similar History, Tree Species and Timber Ownership</vt:lpstr>
      <vt:lpstr>Similar History:  Land Grants and Railroad Land Ceded to Counties for Schools, Managed by State Forestry Agency</vt:lpstr>
      <vt:lpstr>Legislative and Forest Governance Differences</vt:lpstr>
      <vt:lpstr>What Prompted the Study? </vt:lpstr>
      <vt:lpstr>Focus of Washington’s 4-year Studies</vt:lpstr>
      <vt:lpstr>Washington’s Study Committees </vt:lpstr>
      <vt:lpstr>PowerPoint Presentation</vt:lpstr>
      <vt:lpstr>Why a Second Study?</vt:lpstr>
      <vt:lpstr>PowerPoint Presentation</vt:lpstr>
      <vt:lpstr>Best Practices from Studies and Oregon LWV Research</vt:lpstr>
      <vt:lpstr>Position Statements</vt:lpstr>
      <vt:lpstr>Position Statements</vt:lpstr>
      <vt:lpstr>Position Statements</vt:lpstr>
      <vt:lpstr>Position Statements</vt:lpstr>
      <vt:lpstr>Position Statements</vt:lpstr>
      <vt:lpstr>Position Statements</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Concurrence on Forestry Positions Adopted by Washington LWV</dc:title>
  <dc:creator>Josie Koehne</dc:creator>
  <cp:lastModifiedBy>Josie Koehne</cp:lastModifiedBy>
  <cp:revision>46</cp:revision>
  <dcterms:created xsi:type="dcterms:W3CDTF">2021-05-03T20:58:05Z</dcterms:created>
  <dcterms:modified xsi:type="dcterms:W3CDTF">2021-05-04T17:05:29Z</dcterms:modified>
</cp:coreProperties>
</file>